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12192000" cy="6858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8766A-67E8-493E-A055-BB5AFCCBA78A}" type="datetimeFigureOut">
              <a:rPr lang="ru-RU" smtClean="0"/>
              <a:t>02.12.2023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F2FFD-DD55-4757-9643-F592099C2B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6051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8766A-67E8-493E-A055-BB5AFCCBA78A}" type="datetimeFigureOut">
              <a:rPr lang="ru-RU" smtClean="0"/>
              <a:t>02.12.2023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F2FFD-DD55-4757-9643-F592099C2B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5140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ru-RU" sz="6000" b="1" strike="noStrike" spc="-1" smtClean="0">
                <a:solidFill>
                  <a:srgbClr val="000000"/>
                </a:solidFill>
                <a:latin typeface="Segoe UI"/>
                <a:ea typeface="Segoe UI"/>
                <a:cs typeface="Segoe UI"/>
              </a:rPr>
              <a:t/>
            </a:r>
            <a:br>
              <a:rPr lang="ru-RU" sz="6000" b="1" strike="noStrike" spc="-1" smtClean="0">
                <a:solidFill>
                  <a:srgbClr val="000000"/>
                </a:solidFill>
                <a:latin typeface="Segoe UI"/>
                <a:ea typeface="Segoe UI"/>
                <a:cs typeface="Segoe UI"/>
              </a:rPr>
            </a:br>
            <a:r>
              <a:rPr lang="ru-RU" sz="6000" b="1" strike="noStrike" spc="-1" smtClean="0">
                <a:solidFill>
                  <a:srgbClr val="000000"/>
                </a:solidFill>
                <a:latin typeface="Segoe UI"/>
                <a:ea typeface="Segoe UI"/>
                <a:cs typeface="Segoe UI"/>
              </a:rPr>
              <a:t/>
            </a:r>
            <a:br>
              <a:rPr lang="ru-RU" sz="6000" b="1" strike="noStrike" spc="-1" smtClean="0">
                <a:solidFill>
                  <a:srgbClr val="000000"/>
                </a:solidFill>
                <a:latin typeface="Segoe UI"/>
                <a:ea typeface="Segoe UI"/>
                <a:cs typeface="Segoe UI"/>
              </a:rPr>
            </a:br>
            <a:r>
              <a:rPr lang="ru-RU" sz="6000" b="1" strike="noStrike" spc="-1" smtClean="0">
                <a:solidFill>
                  <a:srgbClr val="000000"/>
                </a:solidFill>
                <a:latin typeface="Segoe UI"/>
                <a:ea typeface="Segoe UI"/>
                <a:cs typeface="Segoe UI"/>
              </a:rPr>
              <a:t>Дисциплина</a:t>
            </a:r>
            <a:br>
              <a:rPr lang="ru-RU" sz="6000" b="1" strike="noStrike" spc="-1" smtClean="0">
                <a:solidFill>
                  <a:srgbClr val="000000"/>
                </a:solidFill>
                <a:latin typeface="Segoe UI"/>
                <a:ea typeface="Segoe UI"/>
                <a:cs typeface="Segoe UI"/>
              </a:rPr>
            </a:br>
            <a:r>
              <a:rPr lang="ru-RU" sz="6000" b="1" strike="noStrike" spc="-1" smtClean="0">
                <a:solidFill>
                  <a:srgbClr val="000000"/>
                </a:solidFill>
                <a:latin typeface="Segoe UI"/>
                <a:ea typeface="Segoe UI"/>
                <a:cs typeface="Segoe UI"/>
              </a:rPr>
              <a:t>«</a:t>
            </a:r>
            <a:r>
              <a:rPr lang="ru-RU" sz="6000" b="1" smtClean="0"/>
              <a:t>Вычислительная математика</a:t>
            </a:r>
            <a:r>
              <a:rPr lang="ru-RU" sz="6000" b="1" strike="noStrike" spc="0" smtClean="0">
                <a:solidFill>
                  <a:srgbClr val="000000"/>
                </a:solidFill>
                <a:latin typeface="Segoe UI"/>
                <a:ea typeface="Segoe UI"/>
                <a:cs typeface="Segoe UI"/>
              </a:rPr>
              <a:t>»</a:t>
            </a:r>
            <a:endParaRPr lang="ru-RU" sz="6000" b="1" strike="noStrike" spc="-1" dirty="0">
              <a:solidFill>
                <a:srgbClr val="000000"/>
              </a:solidFill>
              <a:latin typeface="Segoe UI"/>
              <a:ea typeface="Segoe UI"/>
              <a:cs typeface="Segoe UI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33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38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18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ru-RU" sz="4600" b="1" strike="noStrike" spc="0" smtClean="0">
                <a:solidFill>
                  <a:srgbClr val="000000"/>
                </a:solidFill>
                <a:latin typeface="Segoe UI"/>
                <a:ea typeface="Segoe UI"/>
                <a:cs typeface="Segoe UI"/>
              </a:rPr>
              <a:t>Часть 3.</a:t>
            </a:r>
            <a:br>
              <a:rPr lang="ru-RU" sz="4600" b="1" strike="noStrike" spc="0" smtClean="0">
                <a:solidFill>
                  <a:srgbClr val="000000"/>
                </a:solidFill>
                <a:latin typeface="Segoe UI"/>
                <a:ea typeface="Segoe UI"/>
                <a:cs typeface="Segoe UI"/>
              </a:rPr>
            </a:br>
            <a:r>
              <a:rPr lang="ru-RU" sz="4800" b="1" smtClean="0"/>
              <a:t>Уравнения с однородными функциями.</a:t>
            </a:r>
            <a:endParaRPr lang="ru-RU" sz="4800" b="1" strike="noStrike" spc="0" dirty="0">
              <a:solidFill>
                <a:srgbClr val="000000"/>
              </a:solidFill>
              <a:latin typeface="Segoe UI"/>
              <a:ea typeface="Segoe UI"/>
              <a:cs typeface="Segoe UI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0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45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63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29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ru-RU" sz="4600" b="1" strike="noStrike" spc="0" smtClean="0">
                <a:solidFill>
                  <a:srgbClr val="000000"/>
                </a:solidFill>
                <a:latin typeface="Segoe UI"/>
                <a:ea typeface="Segoe UI"/>
                <a:cs typeface="Segoe UI"/>
              </a:rPr>
              <a:t>Часть 4.</a:t>
            </a:r>
            <a:br>
              <a:rPr lang="ru-RU" sz="4600" b="1" strike="noStrike" spc="0" smtClean="0">
                <a:solidFill>
                  <a:srgbClr val="000000"/>
                </a:solidFill>
                <a:latin typeface="Segoe UI"/>
                <a:ea typeface="Segoe UI"/>
                <a:cs typeface="Segoe UI"/>
              </a:rPr>
            </a:br>
            <a:r>
              <a:rPr lang="ru-RU" sz="4800" b="1" smtClean="0">
                <a:cs typeface="Segoe UI" panose="020B0502040204020203" pitchFamily="34" charset="0"/>
              </a:rPr>
              <a:t>Уравнения, приводящиеся к виду «с однородными функциями»</a:t>
            </a:r>
            <a:r>
              <a:rPr lang="ru-RU" sz="4800" b="1" smtClean="0"/>
              <a:t>.</a:t>
            </a:r>
            <a:endParaRPr lang="ru-RU" sz="4600" b="1" strike="noStrike" spc="0" dirty="0">
              <a:solidFill>
                <a:srgbClr val="000000"/>
              </a:solidFill>
              <a:latin typeface="Segoe UI"/>
              <a:ea typeface="Segoe UI"/>
              <a:cs typeface="Segoe UI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66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57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4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17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defRPr/>
            </a:pPr>
            <a:r>
              <a:rPr lang="ru-RU" sz="3600" b="1" strike="noStrike" spc="0" smtClean="0">
                <a:solidFill>
                  <a:srgbClr val="000000"/>
                </a:solidFill>
                <a:latin typeface="Segoe UI"/>
                <a:ea typeface="Segoe UI"/>
                <a:cs typeface="Segoe UI"/>
              </a:rPr>
              <a:t>Наполнение курса</a:t>
            </a:r>
            <a:endParaRPr lang="ru-RU" sz="3600" b="1" strike="noStrike" spc="0" dirty="0">
              <a:solidFill>
                <a:srgbClr val="000000"/>
              </a:solidFill>
              <a:latin typeface="Segoe UI"/>
              <a:ea typeface="Segoe UI"/>
              <a:cs typeface="Segoe UI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49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52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ru-RU" sz="4600" b="1" strike="noStrike" spc="0" smtClean="0">
                <a:solidFill>
                  <a:srgbClr val="000000"/>
                </a:solidFill>
                <a:latin typeface="Segoe UI"/>
                <a:ea typeface="Segoe UI"/>
                <a:cs typeface="Segoe UI"/>
              </a:rPr>
              <a:t>Часть 5.</a:t>
            </a:r>
            <a:br>
              <a:rPr lang="ru-RU" sz="4600" b="1" strike="noStrike" spc="0" smtClean="0">
                <a:solidFill>
                  <a:srgbClr val="000000"/>
                </a:solidFill>
                <a:latin typeface="Segoe UI"/>
                <a:ea typeface="Segoe UI"/>
                <a:cs typeface="Segoe UI"/>
              </a:rPr>
            </a:br>
            <a:r>
              <a:rPr lang="ru-RU" b="1" smtClean="0">
                <a:cs typeface="Segoe UI" panose="020B0502040204020203" pitchFamily="34" charset="0"/>
              </a:rPr>
              <a:t>Линейные уравнения</a:t>
            </a:r>
            <a:r>
              <a:rPr lang="ru-RU" b="1" smtClean="0"/>
              <a:t>.</a:t>
            </a:r>
            <a:endParaRPr lang="ru-RU" sz="4600" b="1" strike="noStrike" spc="0" dirty="0">
              <a:solidFill>
                <a:srgbClr val="000000"/>
              </a:solidFill>
              <a:latin typeface="Segoe UI"/>
              <a:ea typeface="Segoe UI"/>
              <a:cs typeface="Segoe UI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01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21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58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01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ru-RU" sz="4600" b="1" strike="noStrike" spc="0" smtClean="0">
                <a:solidFill>
                  <a:srgbClr val="000000"/>
                </a:solidFill>
                <a:latin typeface="Segoe UI"/>
                <a:ea typeface="Segoe UI"/>
                <a:cs typeface="Segoe UI"/>
              </a:rPr>
              <a:t>Часть 6.</a:t>
            </a:r>
            <a:br>
              <a:rPr lang="ru-RU" sz="4600" b="1" strike="noStrike" spc="0" smtClean="0">
                <a:solidFill>
                  <a:srgbClr val="000000"/>
                </a:solidFill>
                <a:latin typeface="Segoe UI"/>
                <a:ea typeface="Segoe UI"/>
                <a:cs typeface="Segoe UI"/>
              </a:rPr>
            </a:br>
            <a:r>
              <a:rPr lang="ru-RU" sz="4800" b="1" smtClean="0">
                <a:cs typeface="Segoe UI" panose="020B0502040204020203" pitchFamily="34" charset="0"/>
              </a:rPr>
              <a:t>Уравнения Бернулли</a:t>
            </a:r>
            <a:r>
              <a:rPr lang="ru-RU" sz="4800" b="1" smtClean="0"/>
              <a:t>.</a:t>
            </a:r>
            <a:endParaRPr lang="ru-RU" sz="4600" b="1" strike="noStrike" spc="0" dirty="0">
              <a:solidFill>
                <a:srgbClr val="000000"/>
              </a:solidFill>
              <a:latin typeface="Segoe UI"/>
              <a:ea typeface="Segoe UI"/>
              <a:cs typeface="Segoe UI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46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83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953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94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947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ru-RU" b="1" strike="noStrike" spc="0" smtClean="0">
                <a:solidFill>
                  <a:srgbClr val="000000"/>
                </a:solidFill>
                <a:latin typeface="Segoe UI"/>
                <a:ea typeface="Segoe UI"/>
                <a:cs typeface="Segoe UI"/>
              </a:rPr>
              <a:t>Практика 7.</a:t>
            </a:r>
            <a:br>
              <a:rPr lang="ru-RU" b="1" strike="noStrike" spc="0" smtClean="0">
                <a:solidFill>
                  <a:srgbClr val="000000"/>
                </a:solidFill>
                <a:latin typeface="Segoe UI"/>
                <a:ea typeface="Segoe UI"/>
                <a:cs typeface="Segoe UI"/>
              </a:rPr>
            </a:br>
            <a:r>
              <a:rPr lang="ru-RU" b="1" smtClean="0"/>
              <a:t>Аналитическое решение дифференциальных уравнений первого порядка.</a:t>
            </a:r>
            <a:endParaRPr lang="ru-RU" b="1" strike="noStrike" spc="0" dirty="0">
              <a:solidFill>
                <a:srgbClr val="000000"/>
              </a:solidFill>
              <a:ea typeface="Segoe UI"/>
              <a:cs typeface="Segoe UI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42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ru-RU" sz="4600" b="1" strike="noStrike" spc="0" smtClean="0">
                <a:solidFill>
                  <a:srgbClr val="000000"/>
                </a:solidFill>
                <a:latin typeface="Segoe UI"/>
                <a:ea typeface="Segoe UI"/>
                <a:cs typeface="Segoe UI"/>
              </a:rPr>
              <a:t>Часть 7.</a:t>
            </a:r>
            <a:br>
              <a:rPr lang="ru-RU" sz="4600" b="1" strike="noStrike" spc="0" smtClean="0">
                <a:solidFill>
                  <a:srgbClr val="000000"/>
                </a:solidFill>
                <a:latin typeface="Segoe UI"/>
                <a:ea typeface="Segoe UI"/>
                <a:cs typeface="Segoe UI"/>
              </a:rPr>
            </a:br>
            <a:r>
              <a:rPr lang="ru-RU" sz="4800" b="1" smtClean="0">
                <a:cs typeface="Segoe UI" panose="020B0502040204020203" pitchFamily="34" charset="0"/>
              </a:rPr>
              <a:t>Уравнения в полных дифференциалах</a:t>
            </a:r>
            <a:r>
              <a:rPr lang="ru-RU" sz="4800" b="1" smtClean="0"/>
              <a:t>.</a:t>
            </a:r>
            <a:endParaRPr lang="ru-RU" sz="4600" b="1" strike="noStrike" spc="0" dirty="0">
              <a:solidFill>
                <a:srgbClr val="000000"/>
              </a:solidFill>
              <a:latin typeface="Segoe UI"/>
              <a:ea typeface="Segoe UI"/>
              <a:cs typeface="Segoe UI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95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014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7039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1556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34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ru-RU" sz="4600" b="1" strike="noStrike" spc="0" smtClean="0">
                <a:solidFill>
                  <a:srgbClr val="000000"/>
                </a:solidFill>
                <a:latin typeface="Segoe UI"/>
                <a:ea typeface="Segoe UI"/>
                <a:cs typeface="Segoe UI"/>
              </a:rPr>
              <a:t>Часть 1.</a:t>
            </a:r>
            <a:br>
              <a:rPr lang="ru-RU" sz="4600" b="1" strike="noStrike" spc="0" smtClean="0">
                <a:solidFill>
                  <a:srgbClr val="000000"/>
                </a:solidFill>
                <a:latin typeface="Segoe UI"/>
                <a:ea typeface="Segoe UI"/>
                <a:cs typeface="Segoe UI"/>
              </a:rPr>
            </a:br>
            <a:r>
              <a:rPr lang="ru-RU" b="1" smtClean="0">
                <a:cs typeface="Segoe UI" panose="020B0502040204020203" pitchFamily="34" charset="0"/>
              </a:rPr>
              <a:t>Задача Коши</a:t>
            </a:r>
            <a:r>
              <a:rPr lang="ru-RU" sz="4800" b="1" smtClean="0"/>
              <a:t>.</a:t>
            </a:r>
            <a:endParaRPr lang="ru-RU" sz="4600" b="1" strike="noStrike" spc="0" dirty="0">
              <a:solidFill>
                <a:srgbClr val="000000"/>
              </a:solidFill>
              <a:latin typeface="Segoe UI"/>
              <a:ea typeface="Segoe UI"/>
              <a:cs typeface="Segoe UI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28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9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4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192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95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ru-RU" sz="4600" b="1" strike="noStrike" spc="0" smtClean="0">
                <a:solidFill>
                  <a:srgbClr val="000000"/>
                </a:solidFill>
                <a:latin typeface="Segoe UI"/>
                <a:ea typeface="Segoe UI"/>
                <a:cs typeface="Segoe UI"/>
              </a:rPr>
              <a:t>Часть 2.</a:t>
            </a:r>
            <a:br>
              <a:rPr lang="ru-RU" sz="4600" b="1" strike="noStrike" spc="0" smtClean="0">
                <a:solidFill>
                  <a:srgbClr val="000000"/>
                </a:solidFill>
                <a:latin typeface="Segoe UI"/>
                <a:ea typeface="Segoe UI"/>
                <a:cs typeface="Segoe UI"/>
              </a:rPr>
            </a:br>
            <a:r>
              <a:rPr lang="ru-RU" b="1" smtClean="0">
                <a:cs typeface="Segoe UI" panose="020B0502040204020203" pitchFamily="34" charset="0"/>
              </a:rPr>
              <a:t>Уравнения с разделяющимися переменными</a:t>
            </a:r>
            <a:r>
              <a:rPr lang="ru-RU" sz="4800" b="1" smtClean="0"/>
              <a:t>.</a:t>
            </a:r>
            <a:endParaRPr lang="ru-RU" sz="4600" b="1" strike="noStrike" spc="0" dirty="0">
              <a:solidFill>
                <a:srgbClr val="000000"/>
              </a:solidFill>
              <a:latin typeface="Segoe UI"/>
              <a:ea typeface="Segoe UI"/>
              <a:cs typeface="Segoe UI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071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</Words>
  <Application>Microsoft Office PowerPoint</Application>
  <PresentationFormat>Широкоэкранный</PresentationFormat>
  <Paragraphs>10</Paragraphs>
  <Slides>34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Segoe UI</vt:lpstr>
      <vt:lpstr>Тема Office</vt:lpstr>
      <vt:lpstr>  Дисциплина «Вычислительная математика»</vt:lpstr>
      <vt:lpstr>Наполнение курса</vt:lpstr>
      <vt:lpstr>Практика 7. Аналитическое решение дифференциальных уравнений первого порядка.</vt:lpstr>
      <vt:lpstr>Часть 1. Задача Коши.</vt:lpstr>
      <vt:lpstr>Презентация PowerPoint</vt:lpstr>
      <vt:lpstr>Презентация PowerPoint</vt:lpstr>
      <vt:lpstr>Презентация PowerPoint</vt:lpstr>
      <vt:lpstr>Презентация PowerPoint</vt:lpstr>
      <vt:lpstr>Часть 2. Уравнения с разделяющимися переменными.</vt:lpstr>
      <vt:lpstr>Презентация PowerPoint</vt:lpstr>
      <vt:lpstr>Презентация PowerPoint</vt:lpstr>
      <vt:lpstr>Часть 3. Уравнения с однородными функциями.</vt:lpstr>
      <vt:lpstr>Презентация PowerPoint</vt:lpstr>
      <vt:lpstr>Презентация PowerPoint</vt:lpstr>
      <vt:lpstr>Презентация PowerPoint</vt:lpstr>
      <vt:lpstr>Часть 4. Уравнения, приводящиеся к виду «с однородными функциями».</vt:lpstr>
      <vt:lpstr>Презентация PowerPoint</vt:lpstr>
      <vt:lpstr>Презентация PowerPoint</vt:lpstr>
      <vt:lpstr>Презентация PowerPoint</vt:lpstr>
      <vt:lpstr>Презентация PowerPoint</vt:lpstr>
      <vt:lpstr>Часть 5. Линейные уравнения.</vt:lpstr>
      <vt:lpstr>Презентация PowerPoint</vt:lpstr>
      <vt:lpstr>Презентация PowerPoint</vt:lpstr>
      <vt:lpstr>Презентация PowerPoint</vt:lpstr>
      <vt:lpstr>Часть 6. Уравнения Бернулли.</vt:lpstr>
      <vt:lpstr>Презентация PowerPoint</vt:lpstr>
      <vt:lpstr>Презентация PowerPoint</vt:lpstr>
      <vt:lpstr>Презентация PowerPoint</vt:lpstr>
      <vt:lpstr>Презентация PowerPoint</vt:lpstr>
      <vt:lpstr>Часть 7. Уравнения в полных дифференциалах.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Дисциплина «Вычислительная математика»</dc:title>
  <dc:creator>Пользователь Windows</dc:creator>
  <cp:lastModifiedBy>Пользователь Windows</cp:lastModifiedBy>
  <cp:revision>1</cp:revision>
  <dcterms:created xsi:type="dcterms:W3CDTF">2023-12-02T18:09:04Z</dcterms:created>
  <dcterms:modified xsi:type="dcterms:W3CDTF">2023-12-02T18:09:04Z</dcterms:modified>
</cp:coreProperties>
</file>